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Survey Analysis.xlsx]Support by Postcode!PivotTable1</c:name>
    <c:fmtId val="15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3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chemeClr val="accent1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chemeClr val="accent3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spPr>
          <a:solidFill>
            <a:schemeClr val="accent1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chemeClr val="accent3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'Support by Postcode'!$B$4:$B$5</c:f>
              <c:strCache>
                <c:ptCount val="1"/>
                <c:pt idx="0">
                  <c:v>Not in Favour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'Support by Postcode'!$A$6:$A$20</c:f>
              <c:strCache>
                <c:ptCount val="14"/>
                <c:pt idx="0">
                  <c:v>HE</c:v>
                </c:pt>
                <c:pt idx="1">
                  <c:v>HF</c:v>
                </c:pt>
                <c:pt idx="2">
                  <c:v>HG</c:v>
                </c:pt>
                <c:pt idx="3">
                  <c:v>HH</c:v>
                </c:pt>
                <c:pt idx="4">
                  <c:v>HJ</c:v>
                </c:pt>
                <c:pt idx="5">
                  <c:v>HN</c:v>
                </c:pt>
                <c:pt idx="6">
                  <c:v>ZH</c:v>
                </c:pt>
                <c:pt idx="7">
                  <c:v>ZJ</c:v>
                </c:pt>
                <c:pt idx="8">
                  <c:v>ZL</c:v>
                </c:pt>
                <c:pt idx="9">
                  <c:v>ZW</c:v>
                </c:pt>
                <c:pt idx="10">
                  <c:v>ZX</c:v>
                </c:pt>
                <c:pt idx="11">
                  <c:v>ZY</c:v>
                </c:pt>
                <c:pt idx="12">
                  <c:v>(blank)</c:v>
                </c:pt>
                <c:pt idx="13">
                  <c:v>ZP</c:v>
                </c:pt>
              </c:strCache>
            </c:strRef>
          </c:cat>
          <c:val>
            <c:numRef>
              <c:f>'Support by Postcode'!$B$6:$B$20</c:f>
              <c:numCache>
                <c:formatCode>General</c:formatCode>
                <c:ptCount val="14"/>
                <c:pt idx="1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'Support by Postcode'!$C$4:$C$5</c:f>
              <c:strCache>
                <c:ptCount val="1"/>
                <c:pt idx="0">
                  <c:v>Supportive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'Support by Postcode'!$A$6:$A$20</c:f>
              <c:strCache>
                <c:ptCount val="14"/>
                <c:pt idx="0">
                  <c:v>HE</c:v>
                </c:pt>
                <c:pt idx="1">
                  <c:v>HF</c:v>
                </c:pt>
                <c:pt idx="2">
                  <c:v>HG</c:v>
                </c:pt>
                <c:pt idx="3">
                  <c:v>HH</c:v>
                </c:pt>
                <c:pt idx="4">
                  <c:v>HJ</c:v>
                </c:pt>
                <c:pt idx="5">
                  <c:v>HN</c:v>
                </c:pt>
                <c:pt idx="6">
                  <c:v>ZH</c:v>
                </c:pt>
                <c:pt idx="7">
                  <c:v>ZJ</c:v>
                </c:pt>
                <c:pt idx="8">
                  <c:v>ZL</c:v>
                </c:pt>
                <c:pt idx="9">
                  <c:v>ZW</c:v>
                </c:pt>
                <c:pt idx="10">
                  <c:v>ZX</c:v>
                </c:pt>
                <c:pt idx="11">
                  <c:v>ZY</c:v>
                </c:pt>
                <c:pt idx="12">
                  <c:v>(blank)</c:v>
                </c:pt>
                <c:pt idx="13">
                  <c:v>ZP</c:v>
                </c:pt>
              </c:strCache>
            </c:strRef>
          </c:cat>
          <c:val>
            <c:numRef>
              <c:f>'Support by Postcode'!$C$6:$C$20</c:f>
              <c:numCache>
                <c:formatCode>General</c:formatCode>
                <c:ptCount val="14"/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9">
                  <c:v>4</c:v>
                </c:pt>
                <c:pt idx="10">
                  <c:v>1</c:v>
                </c:pt>
                <c:pt idx="11">
                  <c:v>6</c:v>
                </c:pt>
              </c:numCache>
            </c:numRef>
          </c:val>
        </c:ser>
        <c:ser>
          <c:idx val="2"/>
          <c:order val="2"/>
          <c:tx>
            <c:strRef>
              <c:f>'Support by Postcode'!$D$4:$D$5</c:f>
              <c:strCache>
                <c:ptCount val="1"/>
                <c:pt idx="0">
                  <c:v>Very Supportive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'Support by Postcode'!$A$6:$A$20</c:f>
              <c:strCache>
                <c:ptCount val="14"/>
                <c:pt idx="0">
                  <c:v>HE</c:v>
                </c:pt>
                <c:pt idx="1">
                  <c:v>HF</c:v>
                </c:pt>
                <c:pt idx="2">
                  <c:v>HG</c:v>
                </c:pt>
                <c:pt idx="3">
                  <c:v>HH</c:v>
                </c:pt>
                <c:pt idx="4">
                  <c:v>HJ</c:v>
                </c:pt>
                <c:pt idx="5">
                  <c:v>HN</c:v>
                </c:pt>
                <c:pt idx="6">
                  <c:v>ZH</c:v>
                </c:pt>
                <c:pt idx="7">
                  <c:v>ZJ</c:v>
                </c:pt>
                <c:pt idx="8">
                  <c:v>ZL</c:v>
                </c:pt>
                <c:pt idx="9">
                  <c:v>ZW</c:v>
                </c:pt>
                <c:pt idx="10">
                  <c:v>ZX</c:v>
                </c:pt>
                <c:pt idx="11">
                  <c:v>ZY</c:v>
                </c:pt>
                <c:pt idx="12">
                  <c:v>(blank)</c:v>
                </c:pt>
                <c:pt idx="13">
                  <c:v>ZP</c:v>
                </c:pt>
              </c:strCache>
            </c:strRef>
          </c:cat>
          <c:val>
            <c:numRef>
              <c:f>'Support by Postcode'!$D$6:$D$20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9</c:v>
                </c:pt>
                <c:pt idx="11">
                  <c:v>7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247552"/>
        <c:axId val="190259968"/>
      </c:barChart>
      <c:catAx>
        <c:axId val="18024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0259968"/>
        <c:crosses val="autoZero"/>
        <c:auto val="1"/>
        <c:lblAlgn val="ctr"/>
        <c:lblOffset val="100"/>
        <c:noMultiLvlLbl val="0"/>
      </c:catAx>
      <c:valAx>
        <c:axId val="19025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24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Survey Analysis.xlsx]Response Percentage!PivotTable1</c:name>
    <c:fmtId val="9"/>
  </c:pivotSource>
  <c:chart>
    <c:autoTitleDeleted val="1"/>
    <c:pivotFmts>
      <c:pivotFmt>
        <c:idx val="0"/>
        <c:spPr>
          <a:solidFill>
            <a:srgbClr val="92D05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2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3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4"/>
        <c:spPr>
          <a:solidFill>
            <a:srgbClr val="92D05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5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6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7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8"/>
        <c:spPr>
          <a:solidFill>
            <a:srgbClr val="92D05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9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0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1"/>
        <c:spPr>
          <a:solidFill>
            <a:schemeClr val="accent1">
              <a:lumMod val="60000"/>
              <a:lumOff val="40000"/>
            </a:schemeClr>
          </a:solidFill>
        </c:spPr>
      </c:pivotFmt>
    </c:pivotFmts>
    <c:plotArea>
      <c:layout/>
      <c:pieChart>
        <c:varyColors val="1"/>
        <c:ser>
          <c:idx val="0"/>
          <c:order val="0"/>
          <c:tx>
            <c:strRef>
              <c:f>'Response Percentage'!$B$4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'Response Percentage'!$A$5:$A$8</c:f>
              <c:strCache>
                <c:ptCount val="3"/>
                <c:pt idx="0">
                  <c:v>Not in Favour</c:v>
                </c:pt>
                <c:pt idx="1">
                  <c:v>Supportive</c:v>
                </c:pt>
                <c:pt idx="2">
                  <c:v>Very Supportive</c:v>
                </c:pt>
              </c:strCache>
            </c:strRef>
          </c:cat>
          <c:val>
            <c:numRef>
              <c:f>'Response Percentage'!$B$5:$B$8</c:f>
              <c:numCache>
                <c:formatCode>General</c:formatCode>
                <c:ptCount val="3"/>
                <c:pt idx="0">
                  <c:v>19</c:v>
                </c:pt>
                <c:pt idx="1">
                  <c:v>29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'Option Summary'!$V$3</c:f>
              <c:strCache>
                <c:ptCount val="1"/>
                <c:pt idx="0">
                  <c:v>1st Choice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Summary'!$U$4:$U$7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Summary'!$V$4:$V$7</c:f>
              <c:numCache>
                <c:formatCode>General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33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'Option Summary'!$W$3</c:f>
              <c:strCache>
                <c:ptCount val="1"/>
                <c:pt idx="0">
                  <c:v>2nd Choice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Summary'!$U$4:$U$7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Summary'!$W$4:$W$7</c:f>
              <c:numCache>
                <c:formatCode>General</c:formatCode>
                <c:ptCount val="4"/>
                <c:pt idx="0">
                  <c:v>10</c:v>
                </c:pt>
                <c:pt idx="1">
                  <c:v>37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</c:ser>
        <c:ser>
          <c:idx val="2"/>
          <c:order val="2"/>
          <c:tx>
            <c:strRef>
              <c:f>'Option Summary'!$X$3</c:f>
              <c:strCache>
                <c:ptCount val="1"/>
                <c:pt idx="0">
                  <c:v>3rd Choice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Summary'!$U$4:$U$7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Summary'!$X$4:$X$7</c:f>
              <c:numCache>
                <c:formatCode>General</c:formatCode>
                <c:ptCount val="4"/>
                <c:pt idx="0">
                  <c:v>35</c:v>
                </c:pt>
                <c:pt idx="1">
                  <c:v>14</c:v>
                </c:pt>
                <c:pt idx="2">
                  <c:v>17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68544"/>
        <c:axId val="40270080"/>
      </c:barChart>
      <c:catAx>
        <c:axId val="4026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40270080"/>
        <c:crosses val="autoZero"/>
        <c:auto val="1"/>
        <c:lblAlgn val="ctr"/>
        <c:lblOffset val="100"/>
        <c:noMultiLvlLbl val="0"/>
      </c:catAx>
      <c:valAx>
        <c:axId val="402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26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'Option Summary'!$AC$3</c:f>
              <c:strCache>
                <c:ptCount val="1"/>
                <c:pt idx="0">
                  <c:v>1st Choice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Summary'!$AB$4:$AB$7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Summary'!$AC$4:$AC$7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'Option Summary'!$AD$3</c:f>
              <c:strCache>
                <c:ptCount val="1"/>
                <c:pt idx="0">
                  <c:v>2nd Choice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Summary'!$AB$4:$AB$7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Summary'!$AD$4:$AD$7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'Option Summary'!$AE$3</c:f>
              <c:strCache>
                <c:ptCount val="1"/>
                <c:pt idx="0">
                  <c:v>3rd Choice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Summary'!$AB$4:$AB$7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Summary'!$AE$4:$AE$7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46912"/>
        <c:axId val="42248448"/>
      </c:barChart>
      <c:catAx>
        <c:axId val="4224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2248448"/>
        <c:crosses val="autoZero"/>
        <c:auto val="1"/>
        <c:lblAlgn val="ctr"/>
        <c:lblOffset val="100"/>
        <c:noMultiLvlLbl val="0"/>
      </c:catAx>
      <c:valAx>
        <c:axId val="4224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24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'Option Summary'!$C$24</c:f>
              <c:strCache>
                <c:ptCount val="1"/>
                <c:pt idx="0">
                  <c:v>1st Choice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Summary'!$B$25:$B$28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Summary'!$C$25:$C$28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'Option Summary'!$D$24</c:f>
              <c:strCache>
                <c:ptCount val="1"/>
                <c:pt idx="0">
                  <c:v>2nd Choice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Summary'!$B$25:$B$28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Summary'!$D$25:$D$28</c:f>
              <c:numCache>
                <c:formatCode>General</c:formatCode>
                <c:ptCount val="4"/>
                <c:pt idx="0">
                  <c:v>7</c:v>
                </c:pt>
                <c:pt idx="1">
                  <c:v>25</c:v>
                </c:pt>
                <c:pt idx="2">
                  <c:v>17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'Option Summary'!$E$24</c:f>
              <c:strCache>
                <c:ptCount val="1"/>
                <c:pt idx="0">
                  <c:v>3rd Choice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'Option Summary'!$B$25:$B$28</c:f>
              <c:strCache>
                <c:ptCount val="4"/>
                <c:pt idx="0">
                  <c:v>Improve Wellington Avenue</c:v>
                </c:pt>
                <c:pt idx="1">
                  <c:v>Single new site</c:v>
                </c:pt>
                <c:pt idx="2">
                  <c:v>Play trail, multiple new sites</c:v>
                </c:pt>
                <c:pt idx="3">
                  <c:v>No option selected</c:v>
                </c:pt>
              </c:strCache>
            </c:strRef>
          </c:cat>
          <c:val>
            <c:numRef>
              <c:f>'Option Summary'!$E$25:$E$28</c:f>
              <c:numCache>
                <c:formatCode>General</c:formatCode>
                <c:ptCount val="4"/>
                <c:pt idx="0">
                  <c:v>24</c:v>
                </c:pt>
                <c:pt idx="1">
                  <c:v>7</c:v>
                </c:pt>
                <c:pt idx="2">
                  <c:v>13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304256"/>
        <c:axId val="190305792"/>
      </c:barChart>
      <c:catAx>
        <c:axId val="19030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90305792"/>
        <c:crosses val="autoZero"/>
        <c:auto val="1"/>
        <c:lblAlgn val="ctr"/>
        <c:lblOffset val="100"/>
        <c:noMultiLvlLbl val="0"/>
      </c:catAx>
      <c:valAx>
        <c:axId val="19030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30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Survey Analysis.xlsx]Single site Preference!PivotTable1</c:name>
    <c:fmtId val="8"/>
  </c:pivotSource>
  <c:chart>
    <c:autoTitleDeleted val="0"/>
    <c:pivotFmts>
      <c:pivotFmt>
        <c:idx val="0"/>
        <c:spPr>
          <a:solidFill>
            <a:srgbClr val="0070C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0070C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rgbClr val="0070C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'Single site Preference'!$I$2</c:f>
              <c:strCache>
                <c:ptCount val="1"/>
                <c:pt idx="0">
                  <c:v>Count of 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'Single site Preference'!$H$3:$H$18</c:f>
              <c:strCache>
                <c:ptCount val="15"/>
                <c:pt idx="0">
                  <c:v>Blank</c:v>
                </c:pt>
                <c:pt idx="1">
                  <c:v>HE</c:v>
                </c:pt>
                <c:pt idx="2">
                  <c:v>HF</c:v>
                </c:pt>
                <c:pt idx="3">
                  <c:v>HG</c:v>
                </c:pt>
                <c:pt idx="4">
                  <c:v>HH</c:v>
                </c:pt>
                <c:pt idx="5">
                  <c:v>HJ</c:v>
                </c:pt>
                <c:pt idx="6">
                  <c:v>HN</c:v>
                </c:pt>
                <c:pt idx="7">
                  <c:v>ZH</c:v>
                </c:pt>
                <c:pt idx="8">
                  <c:v>ZJ</c:v>
                </c:pt>
                <c:pt idx="9">
                  <c:v>ZL</c:v>
                </c:pt>
                <c:pt idx="10">
                  <c:v>ZP</c:v>
                </c:pt>
                <c:pt idx="11">
                  <c:v>ZW</c:v>
                </c:pt>
                <c:pt idx="12">
                  <c:v>ZX</c:v>
                </c:pt>
                <c:pt idx="13">
                  <c:v>ZY</c:v>
                </c:pt>
                <c:pt idx="14">
                  <c:v>(blank)</c:v>
                </c:pt>
              </c:strCache>
            </c:strRef>
          </c:cat>
          <c:val>
            <c:numRef>
              <c:f>'Single site Preference'!$I$3:$I$18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4">
                  <c:v>2</c:v>
                </c:pt>
                <c:pt idx="8">
                  <c:v>2</c:v>
                </c:pt>
                <c:pt idx="9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'Single site Preference'!$J$2</c:f>
              <c:strCache>
                <c:ptCount val="1"/>
                <c:pt idx="0">
                  <c:v>Count of B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'Single site Preference'!$H$3:$H$18</c:f>
              <c:strCache>
                <c:ptCount val="15"/>
                <c:pt idx="0">
                  <c:v>Blank</c:v>
                </c:pt>
                <c:pt idx="1">
                  <c:v>HE</c:v>
                </c:pt>
                <c:pt idx="2">
                  <c:v>HF</c:v>
                </c:pt>
                <c:pt idx="3">
                  <c:v>HG</c:v>
                </c:pt>
                <c:pt idx="4">
                  <c:v>HH</c:v>
                </c:pt>
                <c:pt idx="5">
                  <c:v>HJ</c:v>
                </c:pt>
                <c:pt idx="6">
                  <c:v>HN</c:v>
                </c:pt>
                <c:pt idx="7">
                  <c:v>ZH</c:v>
                </c:pt>
                <c:pt idx="8">
                  <c:v>ZJ</c:v>
                </c:pt>
                <c:pt idx="9">
                  <c:v>ZL</c:v>
                </c:pt>
                <c:pt idx="10">
                  <c:v>ZP</c:v>
                </c:pt>
                <c:pt idx="11">
                  <c:v>ZW</c:v>
                </c:pt>
                <c:pt idx="12">
                  <c:v>ZX</c:v>
                </c:pt>
                <c:pt idx="13">
                  <c:v>ZY</c:v>
                </c:pt>
                <c:pt idx="14">
                  <c:v>(blank)</c:v>
                </c:pt>
              </c:strCache>
            </c:strRef>
          </c:cat>
          <c:val>
            <c:numRef>
              <c:f>'Single site Preference'!$J$3:$J$18</c:f>
              <c:numCache>
                <c:formatCode>General</c:formatCode>
                <c:ptCount val="15"/>
                <c:pt idx="2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1">
                  <c:v>2</c:v>
                </c:pt>
                <c:pt idx="13">
                  <c:v>5</c:v>
                </c:pt>
              </c:numCache>
            </c:numRef>
          </c:val>
        </c:ser>
        <c:ser>
          <c:idx val="2"/>
          <c:order val="2"/>
          <c:tx>
            <c:strRef>
              <c:f>'Single site Preference'!$K$2</c:f>
              <c:strCache>
                <c:ptCount val="1"/>
                <c:pt idx="0">
                  <c:v>Count of 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'Single site Preference'!$H$3:$H$18</c:f>
              <c:strCache>
                <c:ptCount val="15"/>
                <c:pt idx="0">
                  <c:v>Blank</c:v>
                </c:pt>
                <c:pt idx="1">
                  <c:v>HE</c:v>
                </c:pt>
                <c:pt idx="2">
                  <c:v>HF</c:v>
                </c:pt>
                <c:pt idx="3">
                  <c:v>HG</c:v>
                </c:pt>
                <c:pt idx="4">
                  <c:v>HH</c:v>
                </c:pt>
                <c:pt idx="5">
                  <c:v>HJ</c:v>
                </c:pt>
                <c:pt idx="6">
                  <c:v>HN</c:v>
                </c:pt>
                <c:pt idx="7">
                  <c:v>ZH</c:v>
                </c:pt>
                <c:pt idx="8">
                  <c:v>ZJ</c:v>
                </c:pt>
                <c:pt idx="9">
                  <c:v>ZL</c:v>
                </c:pt>
                <c:pt idx="10">
                  <c:v>ZP</c:v>
                </c:pt>
                <c:pt idx="11">
                  <c:v>ZW</c:v>
                </c:pt>
                <c:pt idx="12">
                  <c:v>ZX</c:v>
                </c:pt>
                <c:pt idx="13">
                  <c:v>ZY</c:v>
                </c:pt>
                <c:pt idx="14">
                  <c:v>(blank)</c:v>
                </c:pt>
              </c:strCache>
            </c:strRef>
          </c:cat>
          <c:val>
            <c:numRef>
              <c:f>'Single site Preference'!$K$3:$K$18</c:f>
              <c:numCache>
                <c:formatCode>General</c:formatCode>
                <c:ptCount val="15"/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8">
                  <c:v>1</c:v>
                </c:pt>
                <c:pt idx="9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32064"/>
        <c:axId val="42254720"/>
      </c:barChart>
      <c:catAx>
        <c:axId val="4223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42254720"/>
        <c:crosses val="autoZero"/>
        <c:auto val="1"/>
        <c:lblAlgn val="ctr"/>
        <c:lblOffset val="100"/>
        <c:noMultiLvlLbl val="0"/>
      </c:catAx>
      <c:valAx>
        <c:axId val="4225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23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Count of preference</a:t>
            </a:r>
          </a:p>
        </c:rich>
      </c:tx>
      <c:layout>
        <c:manualLayout>
          <c:xMode val="edge"/>
          <c:yMode val="edge"/>
          <c:x val="0.1932707786526684"/>
          <c:y val="5.55555555555555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'Single site Preference'!$H$22</c:f>
              <c:strCache>
                <c:ptCount val="1"/>
                <c:pt idx="0">
                  <c:v>Count of votes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'Single site Preference'!$I$21:$K$21</c:f>
              <c:strCache>
                <c:ptCount val="3"/>
                <c:pt idx="0">
                  <c:v>Location A</c:v>
                </c:pt>
                <c:pt idx="1">
                  <c:v>Location B</c:v>
                </c:pt>
                <c:pt idx="2">
                  <c:v>Location C</c:v>
                </c:pt>
              </c:strCache>
            </c:strRef>
          </c:cat>
          <c:val>
            <c:numRef>
              <c:f>'Single site Preference'!$I$22:$K$22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931932541581475"/>
          <c:y val="0.42760717410323712"/>
          <c:w val="0.2199069039022056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'Important features'!$I$3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'Important features'!$J$2:$P$2</c:f>
              <c:strCache>
                <c:ptCount val="7"/>
                <c:pt idx="0">
                  <c:v>Fits local environment</c:v>
                </c:pt>
                <c:pt idx="1">
                  <c:v>Accessible &amp; Inclusive</c:v>
                </c:pt>
                <c:pt idx="2">
                  <c:v>Safe &amp; Secure</c:v>
                </c:pt>
                <c:pt idx="3">
                  <c:v>High play value</c:v>
                </c:pt>
                <c:pt idx="4">
                  <c:v>Seating &amp; bins</c:v>
                </c:pt>
                <c:pt idx="5">
                  <c:v>Landscaping/ sensory</c:v>
                </c:pt>
                <c:pt idx="6">
                  <c:v>Provision for teens</c:v>
                </c:pt>
              </c:strCache>
            </c:strRef>
          </c:cat>
          <c:val>
            <c:numRef>
              <c:f>'Important features'!$J$3:$P$3</c:f>
              <c:numCache>
                <c:formatCode>General</c:formatCode>
                <c:ptCount val="7"/>
                <c:pt idx="0">
                  <c:v>35</c:v>
                </c:pt>
                <c:pt idx="1">
                  <c:v>39</c:v>
                </c:pt>
                <c:pt idx="2">
                  <c:v>66</c:v>
                </c:pt>
                <c:pt idx="3">
                  <c:v>33</c:v>
                </c:pt>
                <c:pt idx="4">
                  <c:v>38</c:v>
                </c:pt>
                <c:pt idx="5">
                  <c:v>22</c:v>
                </c:pt>
                <c:pt idx="6">
                  <c:v>22</c:v>
                </c:pt>
              </c:numCache>
            </c:numRef>
          </c:val>
        </c:ser>
        <c:ser>
          <c:idx val="1"/>
          <c:order val="1"/>
          <c:tx>
            <c:strRef>
              <c:f>'Important features'!$I$4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'Important features'!$J$2:$P$2</c:f>
              <c:strCache>
                <c:ptCount val="7"/>
                <c:pt idx="0">
                  <c:v>Fits local environment</c:v>
                </c:pt>
                <c:pt idx="1">
                  <c:v>Accessible &amp; Inclusive</c:v>
                </c:pt>
                <c:pt idx="2">
                  <c:v>Safe &amp; Secure</c:v>
                </c:pt>
                <c:pt idx="3">
                  <c:v>High play value</c:v>
                </c:pt>
                <c:pt idx="4">
                  <c:v>Seating &amp; bins</c:v>
                </c:pt>
                <c:pt idx="5">
                  <c:v>Landscaping/ sensory</c:v>
                </c:pt>
                <c:pt idx="6">
                  <c:v>Provision for teens</c:v>
                </c:pt>
              </c:strCache>
            </c:strRef>
          </c:cat>
          <c:val>
            <c:numRef>
              <c:f>'Important features'!$J$4:$P$4</c:f>
              <c:numCache>
                <c:formatCode>General</c:formatCode>
                <c:ptCount val="7"/>
                <c:pt idx="0">
                  <c:v>32</c:v>
                </c:pt>
                <c:pt idx="1">
                  <c:v>31</c:v>
                </c:pt>
                <c:pt idx="2">
                  <c:v>13</c:v>
                </c:pt>
                <c:pt idx="3">
                  <c:v>30</c:v>
                </c:pt>
                <c:pt idx="4">
                  <c:v>32</c:v>
                </c:pt>
                <c:pt idx="5">
                  <c:v>35</c:v>
                </c:pt>
                <c:pt idx="6">
                  <c:v>18</c:v>
                </c:pt>
              </c:numCache>
            </c:numRef>
          </c:val>
        </c:ser>
        <c:ser>
          <c:idx val="2"/>
          <c:order val="2"/>
          <c:tx>
            <c:strRef>
              <c:f>'Important features'!$I$5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'Important features'!$J$2:$P$2</c:f>
              <c:strCache>
                <c:ptCount val="7"/>
                <c:pt idx="0">
                  <c:v>Fits local environment</c:v>
                </c:pt>
                <c:pt idx="1">
                  <c:v>Accessible &amp; Inclusive</c:v>
                </c:pt>
                <c:pt idx="2">
                  <c:v>Safe &amp; Secure</c:v>
                </c:pt>
                <c:pt idx="3">
                  <c:v>High play value</c:v>
                </c:pt>
                <c:pt idx="4">
                  <c:v>Seating &amp; bins</c:v>
                </c:pt>
                <c:pt idx="5">
                  <c:v>Landscaping/ sensory</c:v>
                </c:pt>
                <c:pt idx="6">
                  <c:v>Provision for teens</c:v>
                </c:pt>
              </c:strCache>
            </c:strRef>
          </c:cat>
          <c:val>
            <c:numRef>
              <c:f>'Important features'!$J$5:$P$5</c:f>
              <c:numCache>
                <c:formatCode>General</c:formatCode>
                <c:ptCount val="7"/>
                <c:pt idx="0">
                  <c:v>15</c:v>
                </c:pt>
                <c:pt idx="1">
                  <c:v>14</c:v>
                </c:pt>
                <c:pt idx="2">
                  <c:v>5</c:v>
                </c:pt>
                <c:pt idx="3">
                  <c:v>18</c:v>
                </c:pt>
                <c:pt idx="4">
                  <c:v>12</c:v>
                </c:pt>
                <c:pt idx="5">
                  <c:v>25</c:v>
                </c:pt>
                <c:pt idx="6">
                  <c:v>28</c:v>
                </c:pt>
              </c:numCache>
            </c:numRef>
          </c:val>
        </c:ser>
        <c:ser>
          <c:idx val="3"/>
          <c:order val="3"/>
          <c:tx>
            <c:strRef>
              <c:f>'Important features'!$I$6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'Important features'!$J$2:$P$2</c:f>
              <c:strCache>
                <c:ptCount val="7"/>
                <c:pt idx="0">
                  <c:v>Fits local environment</c:v>
                </c:pt>
                <c:pt idx="1">
                  <c:v>Accessible &amp; Inclusive</c:v>
                </c:pt>
                <c:pt idx="2">
                  <c:v>Safe &amp; Secure</c:v>
                </c:pt>
                <c:pt idx="3">
                  <c:v>High play value</c:v>
                </c:pt>
                <c:pt idx="4">
                  <c:v>Seating &amp; bins</c:v>
                </c:pt>
                <c:pt idx="5">
                  <c:v>Landscaping/ sensory</c:v>
                </c:pt>
                <c:pt idx="6">
                  <c:v>Provision for teens</c:v>
                </c:pt>
              </c:strCache>
            </c:strRef>
          </c:cat>
          <c:val>
            <c:numRef>
              <c:f>'Important features'!$J$6:$P$6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10</c:v>
                </c:pt>
              </c:numCache>
            </c:numRef>
          </c:val>
        </c:ser>
        <c:ser>
          <c:idx val="4"/>
          <c:order val="4"/>
          <c:tx>
            <c:strRef>
              <c:f>'Important features'!$I$7</c:f>
              <c:strCache>
                <c:ptCount val="1"/>
                <c:pt idx="0">
                  <c:v>Very Unimportant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'Important features'!$J$2:$P$2</c:f>
              <c:strCache>
                <c:ptCount val="7"/>
                <c:pt idx="0">
                  <c:v>Fits local environment</c:v>
                </c:pt>
                <c:pt idx="1">
                  <c:v>Accessible &amp; Inclusive</c:v>
                </c:pt>
                <c:pt idx="2">
                  <c:v>Safe &amp; Secure</c:v>
                </c:pt>
                <c:pt idx="3">
                  <c:v>High play value</c:v>
                </c:pt>
                <c:pt idx="4">
                  <c:v>Seating &amp; bins</c:v>
                </c:pt>
                <c:pt idx="5">
                  <c:v>Landscaping/ sensory</c:v>
                </c:pt>
                <c:pt idx="6">
                  <c:v>Provision for teens</c:v>
                </c:pt>
              </c:strCache>
            </c:strRef>
          </c:cat>
          <c:val>
            <c:numRef>
              <c:f>'Important features'!$J$7:$P$7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</c:ser>
        <c:ser>
          <c:idx val="5"/>
          <c:order val="5"/>
          <c:tx>
            <c:strRef>
              <c:f>'Important features'!$I$8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'Important features'!$J$2:$P$2</c:f>
              <c:strCache>
                <c:ptCount val="7"/>
                <c:pt idx="0">
                  <c:v>Fits local environment</c:v>
                </c:pt>
                <c:pt idx="1">
                  <c:v>Accessible &amp; Inclusive</c:v>
                </c:pt>
                <c:pt idx="2">
                  <c:v>Safe &amp; Secure</c:v>
                </c:pt>
                <c:pt idx="3">
                  <c:v>High play value</c:v>
                </c:pt>
                <c:pt idx="4">
                  <c:v>Seating &amp; bins</c:v>
                </c:pt>
                <c:pt idx="5">
                  <c:v>Landscaping/ sensory</c:v>
                </c:pt>
                <c:pt idx="6">
                  <c:v>Provision for teens</c:v>
                </c:pt>
              </c:strCache>
            </c:strRef>
          </c:cat>
          <c:val>
            <c:numRef>
              <c:f>'Important features'!$J$8:$P$8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13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55328"/>
        <c:axId val="36756864"/>
      </c:barChart>
      <c:catAx>
        <c:axId val="3675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36756864"/>
        <c:crosses val="autoZero"/>
        <c:auto val="1"/>
        <c:lblAlgn val="ctr"/>
        <c:lblOffset val="100"/>
        <c:noMultiLvlLbl val="0"/>
      </c:catAx>
      <c:valAx>
        <c:axId val="3675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55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'Age Group Summary'!$D$1:$F$1</c:f>
              <c:strCache>
                <c:ptCount val="3"/>
                <c:pt idx="0">
                  <c:v>0 to 6</c:v>
                </c:pt>
                <c:pt idx="1">
                  <c:v>7 to 11</c:v>
                </c:pt>
                <c:pt idx="2">
                  <c:v>12+</c:v>
                </c:pt>
              </c:strCache>
            </c:strRef>
          </c:cat>
          <c:val>
            <c:numRef>
              <c:f>'Age Group Summary'!$D$99:$F$99</c:f>
              <c:numCache>
                <c:formatCode>General</c:formatCode>
                <c:ptCount val="3"/>
                <c:pt idx="0">
                  <c:v>64</c:v>
                </c:pt>
                <c:pt idx="1">
                  <c:v>55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683464566929135"/>
          <c:y val="0.34908776646821588"/>
          <c:w val="0.16840232772490299"/>
          <c:h val="0.220523333973497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2230F-94C9-461E-8087-2023A289BF2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384C4B-9533-425E-B8E9-D1FB31D1103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333 surveys hand-delivered to all addresses</a:t>
          </a:r>
          <a:endParaRPr lang="en-GB" sz="900" b="1" dirty="0"/>
        </a:p>
      </dgm:t>
    </dgm:pt>
    <dgm:pt modelId="{F8203889-CADE-437C-9F43-A83287D5EDA7}" type="parTrans" cxnId="{3FCEDF11-BBF3-4871-B500-F42B2D807110}">
      <dgm:prSet/>
      <dgm:spPr/>
      <dgm:t>
        <a:bodyPr/>
        <a:lstStyle/>
        <a:p>
          <a:endParaRPr lang="en-GB" b="1"/>
        </a:p>
      </dgm:t>
    </dgm:pt>
    <dgm:pt modelId="{404BF3B3-BE24-48FA-A931-29AEBD079683}" type="sibTrans" cxnId="{3FCEDF11-BBF3-4871-B500-F42B2D807110}">
      <dgm:prSet/>
      <dgm:spPr/>
      <dgm:t>
        <a:bodyPr/>
        <a:lstStyle/>
        <a:p>
          <a:endParaRPr lang="en-GB" b="1"/>
        </a:p>
      </dgm:t>
    </dgm:pt>
    <dgm:pt modelId="{D1A119C5-060D-4710-B56F-0F618CF4575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240 surveys not returned</a:t>
          </a:r>
          <a:endParaRPr lang="en-GB" sz="900" b="1" dirty="0"/>
        </a:p>
      </dgm:t>
    </dgm:pt>
    <dgm:pt modelId="{B07E4EE5-03EB-43BC-876B-09F8E67DE1CE}" type="parTrans" cxnId="{C4F2F9DC-8099-44C0-A78C-A2761304F8FB}">
      <dgm:prSet/>
      <dgm:spPr/>
      <dgm:t>
        <a:bodyPr/>
        <a:lstStyle/>
        <a:p>
          <a:endParaRPr lang="en-GB" b="1"/>
        </a:p>
      </dgm:t>
    </dgm:pt>
    <dgm:pt modelId="{790C7B6E-93BD-4EDA-92A6-A227D6E4B0D6}" type="sibTrans" cxnId="{C4F2F9DC-8099-44C0-A78C-A2761304F8FB}">
      <dgm:prSet/>
      <dgm:spPr/>
      <dgm:t>
        <a:bodyPr/>
        <a:lstStyle/>
        <a:p>
          <a:endParaRPr lang="en-GB" b="1"/>
        </a:p>
      </dgm:t>
    </dgm:pt>
    <dgm:pt modelId="{A08EFE03-0ACF-4215-B3A7-FF52D0D9225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900" b="1" dirty="0" smtClean="0"/>
            <a:t>95 </a:t>
          </a:r>
          <a:r>
            <a:rPr lang="en-GB" sz="900" b="1" dirty="0" smtClean="0"/>
            <a:t>complete or partially complete surveys submitted  (2 with covering letters)</a:t>
          </a:r>
          <a:endParaRPr lang="en-GB" sz="900" b="1" dirty="0"/>
        </a:p>
      </dgm:t>
    </dgm:pt>
    <dgm:pt modelId="{A4F113F8-78B1-46C6-9817-47DDF2F0766F}" type="parTrans" cxnId="{77146E3A-A9E3-4B87-B53F-B86B76632371}">
      <dgm:prSet/>
      <dgm:spPr/>
      <dgm:t>
        <a:bodyPr/>
        <a:lstStyle/>
        <a:p>
          <a:endParaRPr lang="en-GB" b="1"/>
        </a:p>
      </dgm:t>
    </dgm:pt>
    <dgm:pt modelId="{BD1E06F0-D20C-4CF4-BB70-BBF006DCBC3F}" type="sibTrans" cxnId="{77146E3A-A9E3-4B87-B53F-B86B76632371}">
      <dgm:prSet/>
      <dgm:spPr/>
      <dgm:t>
        <a:bodyPr/>
        <a:lstStyle/>
        <a:p>
          <a:endParaRPr lang="en-GB" b="1"/>
        </a:p>
      </dgm:t>
    </dgm:pt>
    <dgm:pt modelId="{25A0A84C-83B5-415D-A01A-3DD9F59EF31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800" b="1" dirty="0" smtClean="0"/>
            <a:t>2 letters  no survey</a:t>
          </a:r>
          <a:endParaRPr lang="en-GB" sz="800" b="1" dirty="0"/>
        </a:p>
      </dgm:t>
    </dgm:pt>
    <dgm:pt modelId="{8F0CB03D-6576-4E2B-A2C8-F886EFC0FB5E}" type="parTrans" cxnId="{D8153F89-70EF-4AB7-8302-43F1ADE871BB}">
      <dgm:prSet/>
      <dgm:spPr/>
      <dgm:t>
        <a:bodyPr/>
        <a:lstStyle/>
        <a:p>
          <a:endParaRPr lang="en-GB" b="1"/>
        </a:p>
      </dgm:t>
    </dgm:pt>
    <dgm:pt modelId="{17329376-B064-4967-9D4D-6BC6FCC6BDE2}" type="sibTrans" cxnId="{D8153F89-70EF-4AB7-8302-43F1ADE871BB}">
      <dgm:prSet/>
      <dgm:spPr/>
      <dgm:t>
        <a:bodyPr/>
        <a:lstStyle/>
        <a:p>
          <a:endParaRPr lang="en-GB" b="1"/>
        </a:p>
      </dgm:t>
    </dgm:pt>
    <dgm:pt modelId="{0B09AAED-0735-419C-8BEB-6C7FFB3A4A38}" type="pres">
      <dgm:prSet presAssocID="{1202230F-94C9-461E-8087-2023A289BF2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A845D5-DB13-4E1B-B91A-4ED0416C7397}" type="pres">
      <dgm:prSet presAssocID="{1202230F-94C9-461E-8087-2023A289BF23}" presName="comp1" presStyleCnt="0"/>
      <dgm:spPr/>
    </dgm:pt>
    <dgm:pt modelId="{480A67AA-79F1-421B-81A6-4339AC644A49}" type="pres">
      <dgm:prSet presAssocID="{1202230F-94C9-461E-8087-2023A289BF23}" presName="circle1" presStyleLbl="node1" presStyleIdx="0" presStyleCnt="4" custScaleX="103226" custLinFactNeighborY="1613"/>
      <dgm:spPr/>
      <dgm:t>
        <a:bodyPr/>
        <a:lstStyle/>
        <a:p>
          <a:endParaRPr lang="en-GB"/>
        </a:p>
      </dgm:t>
    </dgm:pt>
    <dgm:pt modelId="{92017C01-5424-4298-B40C-5AA193EA6AAB}" type="pres">
      <dgm:prSet presAssocID="{1202230F-94C9-461E-8087-2023A289BF2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99B794-786D-4F36-BBD7-D961AFD7E75D}" type="pres">
      <dgm:prSet presAssocID="{1202230F-94C9-461E-8087-2023A289BF23}" presName="comp2" presStyleCnt="0"/>
      <dgm:spPr/>
    </dgm:pt>
    <dgm:pt modelId="{0BDB216D-C20F-46F0-AAD8-D244486CC886}" type="pres">
      <dgm:prSet presAssocID="{1202230F-94C9-461E-8087-2023A289BF23}" presName="circle2" presStyleLbl="node1" presStyleIdx="1" presStyleCnt="4" custScaleX="104839" custScaleY="103438" custLinFactNeighborY="-859"/>
      <dgm:spPr/>
      <dgm:t>
        <a:bodyPr/>
        <a:lstStyle/>
        <a:p>
          <a:endParaRPr lang="en-GB"/>
        </a:p>
      </dgm:t>
    </dgm:pt>
    <dgm:pt modelId="{81477743-DEBD-451B-95E5-5C6408D82551}" type="pres">
      <dgm:prSet presAssocID="{1202230F-94C9-461E-8087-2023A289BF2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D4BA78-8533-4ED3-8161-9E23F71DE31B}" type="pres">
      <dgm:prSet presAssocID="{1202230F-94C9-461E-8087-2023A289BF23}" presName="comp3" presStyleCnt="0"/>
      <dgm:spPr/>
    </dgm:pt>
    <dgm:pt modelId="{A4A78079-7CE3-4C6B-8CD6-CF134C96DC2E}" type="pres">
      <dgm:prSet presAssocID="{1202230F-94C9-461E-8087-2023A289BF23}" presName="circle3" presStyleLbl="node1" presStyleIdx="2" presStyleCnt="4" custScaleX="92896" custScaleY="92155" custLinFactNeighborY="13265"/>
      <dgm:spPr/>
      <dgm:t>
        <a:bodyPr/>
        <a:lstStyle/>
        <a:p>
          <a:endParaRPr lang="en-GB"/>
        </a:p>
      </dgm:t>
    </dgm:pt>
    <dgm:pt modelId="{27E2D31A-ED33-4CC9-818B-B6A652B163E6}" type="pres">
      <dgm:prSet presAssocID="{1202230F-94C9-461E-8087-2023A289BF2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EFDF32-F4CC-435B-B074-FDAD212FF8D3}" type="pres">
      <dgm:prSet presAssocID="{1202230F-94C9-461E-8087-2023A289BF23}" presName="comp4" presStyleCnt="0"/>
      <dgm:spPr/>
    </dgm:pt>
    <dgm:pt modelId="{AD3501E5-FB21-48E1-889A-40A98B2AA93F}" type="pres">
      <dgm:prSet presAssocID="{1202230F-94C9-461E-8087-2023A289BF23}" presName="circle4" presStyleLbl="node1" presStyleIdx="3" presStyleCnt="4" custScaleX="32787" custScaleY="33834" custLinFactNeighborY="38900"/>
      <dgm:spPr/>
      <dgm:t>
        <a:bodyPr/>
        <a:lstStyle/>
        <a:p>
          <a:endParaRPr lang="en-GB"/>
        </a:p>
      </dgm:t>
    </dgm:pt>
    <dgm:pt modelId="{F8BDC2E3-CCCC-41C0-B202-BD765DB1EF71}" type="pres">
      <dgm:prSet presAssocID="{1202230F-94C9-461E-8087-2023A289BF2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153F89-70EF-4AB7-8302-43F1ADE871BB}" srcId="{1202230F-94C9-461E-8087-2023A289BF23}" destId="{25A0A84C-83B5-415D-A01A-3DD9F59EF319}" srcOrd="3" destOrd="0" parTransId="{8F0CB03D-6576-4E2B-A2C8-F886EFC0FB5E}" sibTransId="{17329376-B064-4967-9D4D-6BC6FCC6BDE2}"/>
    <dgm:cxn modelId="{77141E4A-E336-4D2F-B936-3C3AD2CBF935}" type="presOf" srcId="{25A0A84C-83B5-415D-A01A-3DD9F59EF319}" destId="{F8BDC2E3-CCCC-41C0-B202-BD765DB1EF71}" srcOrd="1" destOrd="0" presId="urn:microsoft.com/office/officeart/2005/8/layout/venn2"/>
    <dgm:cxn modelId="{C4701D42-F5E7-487F-A520-D8082D0959BD}" type="presOf" srcId="{1202230F-94C9-461E-8087-2023A289BF23}" destId="{0B09AAED-0735-419C-8BEB-6C7FFB3A4A38}" srcOrd="0" destOrd="0" presId="urn:microsoft.com/office/officeart/2005/8/layout/venn2"/>
    <dgm:cxn modelId="{1AB119F7-2C5C-48D7-ADAB-026D67B10D00}" type="presOf" srcId="{A08EFE03-0ACF-4215-B3A7-FF52D0D92256}" destId="{A4A78079-7CE3-4C6B-8CD6-CF134C96DC2E}" srcOrd="0" destOrd="0" presId="urn:microsoft.com/office/officeart/2005/8/layout/venn2"/>
    <dgm:cxn modelId="{F69BDD83-B012-46CA-B18D-15BB133FADD1}" type="presOf" srcId="{D1A119C5-060D-4710-B56F-0F618CF45754}" destId="{81477743-DEBD-451B-95E5-5C6408D82551}" srcOrd="1" destOrd="0" presId="urn:microsoft.com/office/officeart/2005/8/layout/venn2"/>
    <dgm:cxn modelId="{BC7D383B-F3BF-4D93-BD22-D46EEDAFE740}" type="presOf" srcId="{25A0A84C-83B5-415D-A01A-3DD9F59EF319}" destId="{AD3501E5-FB21-48E1-889A-40A98B2AA93F}" srcOrd="0" destOrd="0" presId="urn:microsoft.com/office/officeart/2005/8/layout/venn2"/>
    <dgm:cxn modelId="{3FCEDF11-BBF3-4871-B500-F42B2D807110}" srcId="{1202230F-94C9-461E-8087-2023A289BF23}" destId="{B5384C4B-9533-425E-B8E9-D1FB31D11036}" srcOrd="0" destOrd="0" parTransId="{F8203889-CADE-437C-9F43-A83287D5EDA7}" sibTransId="{404BF3B3-BE24-48FA-A931-29AEBD079683}"/>
    <dgm:cxn modelId="{86C0AF74-A76B-4197-88D0-0DAC8BEACD5C}" type="presOf" srcId="{A08EFE03-0ACF-4215-B3A7-FF52D0D92256}" destId="{27E2D31A-ED33-4CC9-818B-B6A652B163E6}" srcOrd="1" destOrd="0" presId="urn:microsoft.com/office/officeart/2005/8/layout/venn2"/>
    <dgm:cxn modelId="{C4F2F9DC-8099-44C0-A78C-A2761304F8FB}" srcId="{1202230F-94C9-461E-8087-2023A289BF23}" destId="{D1A119C5-060D-4710-B56F-0F618CF45754}" srcOrd="1" destOrd="0" parTransId="{B07E4EE5-03EB-43BC-876B-09F8E67DE1CE}" sibTransId="{790C7B6E-93BD-4EDA-92A6-A227D6E4B0D6}"/>
    <dgm:cxn modelId="{9ADCDBD6-2E58-44A3-B4DC-055BFCD5F838}" type="presOf" srcId="{B5384C4B-9533-425E-B8E9-D1FB31D11036}" destId="{92017C01-5424-4298-B40C-5AA193EA6AAB}" srcOrd="1" destOrd="0" presId="urn:microsoft.com/office/officeart/2005/8/layout/venn2"/>
    <dgm:cxn modelId="{50429E75-D06A-47C6-A273-14C270159346}" type="presOf" srcId="{B5384C4B-9533-425E-B8E9-D1FB31D11036}" destId="{480A67AA-79F1-421B-81A6-4339AC644A49}" srcOrd="0" destOrd="0" presId="urn:microsoft.com/office/officeart/2005/8/layout/venn2"/>
    <dgm:cxn modelId="{720B030A-95CB-4BCA-A60A-3F294038FFC3}" type="presOf" srcId="{D1A119C5-060D-4710-B56F-0F618CF45754}" destId="{0BDB216D-C20F-46F0-AAD8-D244486CC886}" srcOrd="0" destOrd="0" presId="urn:microsoft.com/office/officeart/2005/8/layout/venn2"/>
    <dgm:cxn modelId="{77146E3A-A9E3-4B87-B53F-B86B76632371}" srcId="{1202230F-94C9-461E-8087-2023A289BF23}" destId="{A08EFE03-0ACF-4215-B3A7-FF52D0D92256}" srcOrd="2" destOrd="0" parTransId="{A4F113F8-78B1-46C6-9817-47DDF2F0766F}" sibTransId="{BD1E06F0-D20C-4CF4-BB70-BBF006DCBC3F}"/>
    <dgm:cxn modelId="{0F825456-FE55-4B99-AB9D-8495CF6E7132}" type="presParOf" srcId="{0B09AAED-0735-419C-8BEB-6C7FFB3A4A38}" destId="{51A845D5-DB13-4E1B-B91A-4ED0416C7397}" srcOrd="0" destOrd="0" presId="urn:microsoft.com/office/officeart/2005/8/layout/venn2"/>
    <dgm:cxn modelId="{3EAADC98-2811-45AA-86EC-01EB6D01604A}" type="presParOf" srcId="{51A845D5-DB13-4E1B-B91A-4ED0416C7397}" destId="{480A67AA-79F1-421B-81A6-4339AC644A49}" srcOrd="0" destOrd="0" presId="urn:microsoft.com/office/officeart/2005/8/layout/venn2"/>
    <dgm:cxn modelId="{18C7F16D-846A-409F-9EB7-4326A37B4936}" type="presParOf" srcId="{51A845D5-DB13-4E1B-B91A-4ED0416C7397}" destId="{92017C01-5424-4298-B40C-5AA193EA6AAB}" srcOrd="1" destOrd="0" presId="urn:microsoft.com/office/officeart/2005/8/layout/venn2"/>
    <dgm:cxn modelId="{4524E324-5153-448D-81B3-3C4F13EBD1B5}" type="presParOf" srcId="{0B09AAED-0735-419C-8BEB-6C7FFB3A4A38}" destId="{7B99B794-786D-4F36-BBD7-D961AFD7E75D}" srcOrd="1" destOrd="0" presId="urn:microsoft.com/office/officeart/2005/8/layout/venn2"/>
    <dgm:cxn modelId="{C39F5D15-D118-470A-AADF-06570879A6BD}" type="presParOf" srcId="{7B99B794-786D-4F36-BBD7-D961AFD7E75D}" destId="{0BDB216D-C20F-46F0-AAD8-D244486CC886}" srcOrd="0" destOrd="0" presId="urn:microsoft.com/office/officeart/2005/8/layout/venn2"/>
    <dgm:cxn modelId="{2689F9C8-EBFC-4E59-AA74-751C1ABB5BD4}" type="presParOf" srcId="{7B99B794-786D-4F36-BBD7-D961AFD7E75D}" destId="{81477743-DEBD-451B-95E5-5C6408D82551}" srcOrd="1" destOrd="0" presId="urn:microsoft.com/office/officeart/2005/8/layout/venn2"/>
    <dgm:cxn modelId="{6EC6A802-3307-4244-9B37-6CF50B6C0617}" type="presParOf" srcId="{0B09AAED-0735-419C-8BEB-6C7FFB3A4A38}" destId="{9AD4BA78-8533-4ED3-8161-9E23F71DE31B}" srcOrd="2" destOrd="0" presId="urn:microsoft.com/office/officeart/2005/8/layout/venn2"/>
    <dgm:cxn modelId="{40B1E67C-96E9-4E46-8CE3-FA9E098A2005}" type="presParOf" srcId="{9AD4BA78-8533-4ED3-8161-9E23F71DE31B}" destId="{A4A78079-7CE3-4C6B-8CD6-CF134C96DC2E}" srcOrd="0" destOrd="0" presId="urn:microsoft.com/office/officeart/2005/8/layout/venn2"/>
    <dgm:cxn modelId="{C156FFD4-AA84-4A49-93A6-F6D4B099EE10}" type="presParOf" srcId="{9AD4BA78-8533-4ED3-8161-9E23F71DE31B}" destId="{27E2D31A-ED33-4CC9-818B-B6A652B163E6}" srcOrd="1" destOrd="0" presId="urn:microsoft.com/office/officeart/2005/8/layout/venn2"/>
    <dgm:cxn modelId="{8E7F6136-412D-4CCD-8363-C6D827A01CD4}" type="presParOf" srcId="{0B09AAED-0735-419C-8BEB-6C7FFB3A4A38}" destId="{96EFDF32-F4CC-435B-B074-FDAD212FF8D3}" srcOrd="3" destOrd="0" presId="urn:microsoft.com/office/officeart/2005/8/layout/venn2"/>
    <dgm:cxn modelId="{B01A2A83-4EE8-402F-8EC5-1B9CB20AF28E}" type="presParOf" srcId="{96EFDF32-F4CC-435B-B074-FDAD212FF8D3}" destId="{AD3501E5-FB21-48E1-889A-40A98B2AA93F}" srcOrd="0" destOrd="0" presId="urn:microsoft.com/office/officeart/2005/8/layout/venn2"/>
    <dgm:cxn modelId="{92E1DBAD-0F10-483E-B55A-E3634F9C4259}" type="presParOf" srcId="{96EFDF32-F4CC-435B-B074-FDAD212FF8D3}" destId="{F8BDC2E3-CCCC-41C0-B202-BD765DB1EF7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A67AA-79F1-421B-81A6-4339AC644A49}">
      <dsp:nvSpPr>
        <dsp:cNvPr id="0" name=""/>
        <dsp:cNvSpPr/>
      </dsp:nvSpPr>
      <dsp:spPr>
        <a:xfrm>
          <a:off x="1117281" y="0"/>
          <a:ext cx="4534189" cy="4392487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333 surveys hand-delivered to all addresses</a:t>
          </a:r>
          <a:endParaRPr lang="en-GB" sz="900" b="1" kern="1200" dirty="0"/>
        </a:p>
      </dsp:txBody>
      <dsp:txXfrm>
        <a:off x="2750496" y="219624"/>
        <a:ext cx="1267759" cy="658873"/>
      </dsp:txXfrm>
    </dsp:sp>
    <dsp:sp modelId="{0BDB216D-C20F-46F0-AAD8-D244486CC886}">
      <dsp:nvSpPr>
        <dsp:cNvPr id="0" name=""/>
        <dsp:cNvSpPr/>
      </dsp:nvSpPr>
      <dsp:spPr>
        <a:xfrm>
          <a:off x="1542359" y="757704"/>
          <a:ext cx="3684032" cy="363480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240 surveys not returned</a:t>
          </a:r>
          <a:endParaRPr lang="en-GB" sz="900" b="1" kern="1200" dirty="0"/>
        </a:p>
      </dsp:txBody>
      <dsp:txXfrm>
        <a:off x="2740591" y="975792"/>
        <a:ext cx="1287569" cy="654264"/>
      </dsp:txXfrm>
    </dsp:sp>
    <dsp:sp modelId="{A4A78079-7CE3-4C6B-8CD6-CF134C96DC2E}">
      <dsp:nvSpPr>
        <dsp:cNvPr id="0" name=""/>
        <dsp:cNvSpPr/>
      </dsp:nvSpPr>
      <dsp:spPr>
        <a:xfrm>
          <a:off x="2160242" y="1963749"/>
          <a:ext cx="2448267" cy="242873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95 </a:t>
          </a:r>
          <a:r>
            <a:rPr lang="en-GB" sz="900" b="1" kern="1200" dirty="0" smtClean="0"/>
            <a:t>complete or partially complete surveys submitted  (2 with covering letters)</a:t>
          </a:r>
          <a:endParaRPr lang="en-GB" sz="900" b="1" kern="1200" dirty="0"/>
        </a:p>
      </dsp:txBody>
      <dsp:txXfrm>
        <a:off x="2813929" y="2145904"/>
        <a:ext cx="1140892" cy="546466"/>
      </dsp:txXfrm>
    </dsp:sp>
    <dsp:sp modelId="{AD3501E5-FB21-48E1-889A-40A98B2AA93F}">
      <dsp:nvSpPr>
        <dsp:cNvPr id="0" name=""/>
        <dsp:cNvSpPr/>
      </dsp:nvSpPr>
      <dsp:spPr>
        <a:xfrm>
          <a:off x="3096342" y="3798026"/>
          <a:ext cx="576066" cy="59446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2 letters  no survey</a:t>
          </a:r>
          <a:endParaRPr lang="en-GB" sz="800" b="1" kern="1200" dirty="0"/>
        </a:p>
      </dsp:txBody>
      <dsp:txXfrm>
        <a:off x="3180705" y="3946641"/>
        <a:ext cx="407340" cy="29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0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2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9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7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5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5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5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1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3F1C-D44F-4FE9-AA40-1B39044836B4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D0AD-810D-4188-8A6B-041E0BC4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8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Newton Playground Committee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Public Consultation Questionnaire Results</a:t>
            </a:r>
          </a:p>
          <a:p>
            <a:r>
              <a:rPr lang="en-GB" dirty="0" smtClean="0"/>
              <a:t>Sept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8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Commentary and feedback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9" y="1052736"/>
            <a:ext cx="7718821" cy="50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883369"/>
            <a:ext cx="820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A word cloud of the phrases used when asked to comment on potential facilities (detailed on next page)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4222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Commentary and feedback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700" dirty="0" smtClean="0"/>
              <a:t>Key messages stated were as follows;</a:t>
            </a:r>
          </a:p>
          <a:p>
            <a:r>
              <a:rPr lang="en-GB" sz="1700" dirty="0" smtClean="0"/>
              <a:t>Wherever a suggested site was close to a respondent’s property, they were against it’s use</a:t>
            </a:r>
          </a:p>
          <a:p>
            <a:r>
              <a:rPr lang="en-GB" sz="1700" dirty="0" smtClean="0"/>
              <a:t>There was a lot of concern about site A’s drainage</a:t>
            </a:r>
          </a:p>
          <a:p>
            <a:r>
              <a:rPr lang="en-GB" sz="1700" dirty="0" smtClean="0"/>
              <a:t>There was a strong feeling that site A had the most space and least impact on surrounding houses</a:t>
            </a:r>
          </a:p>
          <a:p>
            <a:r>
              <a:rPr lang="en-GB" sz="1700" dirty="0" smtClean="0"/>
              <a:t>There was a strong feeling that site C had the least impact on surrounding houses</a:t>
            </a:r>
          </a:p>
          <a:p>
            <a:r>
              <a:rPr lang="en-GB" sz="1700" dirty="0" smtClean="0"/>
              <a:t>There was a repeated desire to see the new site or sites be safe, well fenced in, have signs up advising children at play and not be near to roads</a:t>
            </a:r>
          </a:p>
          <a:p>
            <a:r>
              <a:rPr lang="en-GB" sz="1700" dirty="0" smtClean="0"/>
              <a:t>There was a repeated desire for a play-court to enable sports such as football, cricket and basketball for older children</a:t>
            </a:r>
          </a:p>
          <a:p>
            <a:r>
              <a:rPr lang="en-GB" sz="1700" dirty="0" smtClean="0"/>
              <a:t>People are concerned about congregating teens and vandalism</a:t>
            </a:r>
          </a:p>
          <a:p>
            <a:r>
              <a:rPr lang="en-GB" sz="1700" dirty="0" smtClean="0"/>
              <a:t>There was a repeated desire for natural, wooden equipment that blends well with the grass and woodland surroundings, staying away from garish colours</a:t>
            </a:r>
          </a:p>
          <a:p>
            <a:r>
              <a:rPr lang="en-GB" sz="1700" dirty="0" smtClean="0"/>
              <a:t>There was a repeated desire for something that would connect old and new Newton</a:t>
            </a:r>
          </a:p>
          <a:p>
            <a:r>
              <a:rPr lang="en-GB" sz="1700" dirty="0" smtClean="0"/>
              <a:t>There was a repeated desire for fitness-related equipment as part of the play trail</a:t>
            </a:r>
          </a:p>
          <a:p>
            <a:r>
              <a:rPr lang="en-GB" sz="1700" dirty="0" smtClean="0"/>
              <a:t>The </a:t>
            </a:r>
            <a:r>
              <a:rPr lang="en-GB" sz="1700" dirty="0" err="1" smtClean="0"/>
              <a:t>Lowdham</a:t>
            </a:r>
            <a:r>
              <a:rPr lang="en-GB" sz="1700" dirty="0" smtClean="0"/>
              <a:t>, Burton Joyce and West </a:t>
            </a:r>
            <a:r>
              <a:rPr lang="en-GB" sz="1700" dirty="0" err="1" smtClean="0"/>
              <a:t>Bridgford</a:t>
            </a:r>
            <a:r>
              <a:rPr lang="en-GB" sz="1700" dirty="0" smtClean="0"/>
              <a:t> parks were referred to as great examples</a:t>
            </a:r>
          </a:p>
          <a:p>
            <a:r>
              <a:rPr lang="en-GB" sz="1700" dirty="0" smtClean="0"/>
              <a:t>There was a repeated desire for there to be no improvement of Wellington Avenue, but an equal desire for it to be upgraded</a:t>
            </a:r>
          </a:p>
          <a:p>
            <a:r>
              <a:rPr lang="en-GB" sz="1700" dirty="0" smtClean="0"/>
              <a:t>There were a number of comments about spending money on a community centre rather than play facilities</a:t>
            </a:r>
          </a:p>
          <a:p>
            <a:r>
              <a:rPr lang="en-GB" sz="1700" dirty="0" smtClean="0"/>
              <a:t>A number of respondents wanted to pass on their appreciation for the efforts of the Playground Committee and Parish Council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4851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Background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 smtClean="0"/>
              <a:t>Committee formed to explore the options and appetite for either;</a:t>
            </a:r>
          </a:p>
          <a:p>
            <a:r>
              <a:rPr lang="en-GB" sz="1800" dirty="0" smtClean="0"/>
              <a:t>Regenerating and upgrading existing play facilities on Wellington Avenue</a:t>
            </a:r>
          </a:p>
          <a:p>
            <a:r>
              <a:rPr lang="en-GB" sz="1800" dirty="0" smtClean="0"/>
              <a:t>Identifying a new site or sites for play equipment elsewhere in the village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Committee to gauge level of support for an application for grant funding and explore possible funding options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Contracted the support of an Independent Playground Designer who conducted a site visit and recommended that an “adventure walk” be created where multiple sites throughout the village could have play features installed in a way that blends with the landscape but encourages exploration and free play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Decision taken to consult with Newton residents by way of a survey, drafted and approved by the committee and posted by hand through the letter box of every property in the village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Responses have been analysed and are presented here for consideration by the Parish Council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326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Response Rates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Of 333 surveys posted the response </a:t>
            </a:r>
          </a:p>
          <a:p>
            <a:pPr marL="0" indent="0">
              <a:buNone/>
            </a:pPr>
            <a:r>
              <a:rPr lang="en-GB" sz="1800" dirty="0" smtClean="0"/>
              <a:t>was as follows:</a:t>
            </a:r>
          </a:p>
          <a:p>
            <a:endParaRPr lang="en-GB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4971888"/>
              </p:ext>
            </p:extLst>
          </p:nvPr>
        </p:nvGraphicFramePr>
        <p:xfrm>
          <a:off x="1331640" y="1844824"/>
          <a:ext cx="67687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5013176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Response Rate: 29%*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39053"/>
            <a:ext cx="87129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*Survey specialists, Survey Gizmo, state that a good response rate for a targeted (closed group, medium to high level of personal interest) survey is 30-40% . In contrast a non-targeted survey can only expect a 15% return rate. As such, this response rate can be considered to be within normal parameters for a survey of its type.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49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Responses by postcode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smtClean="0"/>
              <a:t>Responses have been mostly consistent across the older and newer parts of the village </a:t>
            </a:r>
          </a:p>
          <a:p>
            <a:pPr marL="0" indent="0">
              <a:buNone/>
            </a:pPr>
            <a:r>
              <a:rPr lang="en-GB" sz="1800" dirty="0" smtClean="0"/>
              <a:t>H = old, Z = new: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In total, 20% are not in favour while 80% are supportive</a:t>
            </a:r>
            <a:endParaRPr lang="en-GB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50713"/>
              </p:ext>
            </p:extLst>
          </p:nvPr>
        </p:nvGraphicFramePr>
        <p:xfrm>
          <a:off x="539552" y="2276872"/>
          <a:ext cx="6029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629196"/>
              </p:ext>
            </p:extLst>
          </p:nvPr>
        </p:nvGraphicFramePr>
        <p:xfrm>
          <a:off x="5553075" y="4110252"/>
          <a:ext cx="3590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4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Existing play facilities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 smtClean="0"/>
              <a:t>Respondents were asked what they thought of the existing play facilities available within the village. Bellow is a summary of these responses from those that chose to answer these questions;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600" dirty="0" smtClean="0"/>
              <a:t>                                     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70</a:t>
            </a:r>
            <a:r>
              <a:rPr lang="en-GB" sz="1700" dirty="0" smtClean="0"/>
              <a:t> have children or grandchildren</a:t>
            </a:r>
          </a:p>
          <a:p>
            <a:pPr marL="0" indent="0">
              <a:buNone/>
            </a:pPr>
            <a:r>
              <a:rPr lang="en-GB" sz="1700" dirty="0" smtClean="0"/>
              <a:t>Number of individual children in total was </a:t>
            </a:r>
            <a:r>
              <a:rPr lang="en-GB" sz="3600" dirty="0" smtClean="0">
                <a:solidFill>
                  <a:srgbClr val="0070C0"/>
                </a:solidFill>
              </a:rPr>
              <a:t>127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24 </a:t>
            </a:r>
            <a:r>
              <a:rPr lang="en-GB" sz="1700" dirty="0" smtClean="0"/>
              <a:t>families use the existing  equipment</a:t>
            </a:r>
          </a:p>
          <a:p>
            <a:pPr marL="0" indent="0">
              <a:buNone/>
            </a:pPr>
            <a:r>
              <a:rPr lang="en-GB" sz="1700" dirty="0"/>
              <a:t> </a:t>
            </a:r>
            <a:r>
              <a:rPr lang="en-GB" sz="1700" dirty="0" smtClean="0"/>
              <a:t>             </a:t>
            </a:r>
            <a:r>
              <a:rPr lang="en-GB" sz="1800" dirty="0" smtClean="0"/>
              <a:t>Number of families not using it is 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44</a:t>
            </a:r>
            <a:r>
              <a:rPr lang="en-GB" sz="1700" dirty="0" smtClean="0"/>
              <a:t> </a:t>
            </a:r>
          </a:p>
          <a:p>
            <a:pPr marL="0" indent="0">
              <a:buNone/>
            </a:pPr>
            <a:r>
              <a:rPr lang="en-GB" sz="1700" dirty="0" smtClean="0"/>
              <a:t>                                        Of those 44 families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GB" sz="1700" dirty="0" smtClean="0"/>
              <a:t> said they’d use improved equipment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2108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Feedback on Wellington Avenue play area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1" y="1165937"/>
            <a:ext cx="7718821" cy="5053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883369"/>
            <a:ext cx="8208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A word cloud of the phrases used when asked to comment on the current facilities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0811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Preference for improvement activity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Combined Preferences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1490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Old Newton Preference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1490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Newton Preference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26905"/>
              </p:ext>
            </p:extLst>
          </p:nvPr>
        </p:nvGraphicFramePr>
        <p:xfrm>
          <a:off x="1565666" y="1453426"/>
          <a:ext cx="63727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036204"/>
              </p:ext>
            </p:extLst>
          </p:nvPr>
        </p:nvGraphicFramePr>
        <p:xfrm>
          <a:off x="368660" y="4394434"/>
          <a:ext cx="4446240" cy="246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571844"/>
              </p:ext>
            </p:extLst>
          </p:nvPr>
        </p:nvGraphicFramePr>
        <p:xfrm>
          <a:off x="4819003" y="4375674"/>
          <a:ext cx="4324997" cy="248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04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Single site location preference</a:t>
            </a:r>
            <a:endParaRPr lang="en-GB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136355"/>
              </p:ext>
            </p:extLst>
          </p:nvPr>
        </p:nvGraphicFramePr>
        <p:xfrm>
          <a:off x="323528" y="1268760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103420"/>
              </p:ext>
            </p:extLst>
          </p:nvPr>
        </p:nvGraphicFramePr>
        <p:xfrm>
          <a:off x="5526360" y="4055012"/>
          <a:ext cx="3637919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08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Importance of features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883369"/>
            <a:ext cx="8208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Which age range respondents felt new facilities should cater for:</a:t>
            </a:r>
            <a:endParaRPr lang="en-GB" sz="17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28934"/>
              </p:ext>
            </p:extLst>
          </p:nvPr>
        </p:nvGraphicFramePr>
        <p:xfrm>
          <a:off x="251520" y="1340769"/>
          <a:ext cx="7535167" cy="380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526559"/>
              </p:ext>
            </p:extLst>
          </p:nvPr>
        </p:nvGraphicFramePr>
        <p:xfrm>
          <a:off x="5652120" y="4090144"/>
          <a:ext cx="3888432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94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718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Newton Playground Committee</vt:lpstr>
      <vt:lpstr>Background</vt:lpstr>
      <vt:lpstr>Response Rates</vt:lpstr>
      <vt:lpstr>Responses by postcode</vt:lpstr>
      <vt:lpstr>Existing play facilities</vt:lpstr>
      <vt:lpstr>Feedback on Wellington Avenue play area</vt:lpstr>
      <vt:lpstr>Preference for improvement activity</vt:lpstr>
      <vt:lpstr>Single site location preference</vt:lpstr>
      <vt:lpstr>Importance of features</vt:lpstr>
      <vt:lpstr>Commentary and feedback</vt:lpstr>
      <vt:lpstr>Commentary and feedback</vt:lpstr>
    </vt:vector>
  </TitlesOfParts>
  <Company>Experian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 Playground Committee</dc:title>
  <dc:creator>Richardson, Heather</dc:creator>
  <cp:lastModifiedBy>Richardson, Heather</cp:lastModifiedBy>
  <cp:revision>26</cp:revision>
  <dcterms:created xsi:type="dcterms:W3CDTF">2016-09-13T12:27:54Z</dcterms:created>
  <dcterms:modified xsi:type="dcterms:W3CDTF">2016-09-19T20:29:15Z</dcterms:modified>
</cp:coreProperties>
</file>